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2BA39D"/>
    <a:srgbClr val="E840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0336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a791cda8-c1ec-4cb6-89d4-8ba8829549d0/?jumpTo=section_1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-sfera.hr/dodatni-digitalni-sadrzaji/a791cda8-c1ec-4cb6-89d4-8ba8829549d0/?jumpTo=section_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136904" cy="2232248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NIŠTA BEZ ENERGIJE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alt">
            <a:extLst>
              <a:ext uri="{FF2B5EF4-FFF2-40B4-BE49-F238E27FC236}">
                <a16:creationId xmlns="" xmlns:a16="http://schemas.microsoft.com/office/drawing/2014/main" id="{65CC84BF-C0D2-4EAB-917C-479D0AB7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384376" cy="2699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ačić: strelica ulijevo 3">
            <a:extLst>
              <a:ext uri="{FF2B5EF4-FFF2-40B4-BE49-F238E27FC236}">
                <a16:creationId xmlns="" xmlns:a16="http://schemas.microsoft.com/office/drawing/2014/main" id="{F252FDFB-51D6-4D54-9367-A0098819EF8B}"/>
              </a:ext>
            </a:extLst>
          </p:cNvPr>
          <p:cNvSpPr/>
          <p:nvPr/>
        </p:nvSpPr>
        <p:spPr>
          <a:xfrm>
            <a:off x="4067944" y="1268760"/>
            <a:ext cx="3096344" cy="2304256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Morževi za vrijeme nepovoljnih uvjeta također nakupljaju masne naslage.</a:t>
            </a:r>
          </a:p>
        </p:txBody>
      </p:sp>
      <p:pic>
        <p:nvPicPr>
          <p:cNvPr id="6148" name="Picture 4" descr="image alt">
            <a:extLst>
              <a:ext uri="{FF2B5EF4-FFF2-40B4-BE49-F238E27FC236}">
                <a16:creationId xmlns="" xmlns:a16="http://schemas.microsoft.com/office/drawing/2014/main" id="{4D8DAFE6-0A82-43BE-8332-947DDA5AD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744416" cy="3031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ačić: strelica udesno 5">
            <a:extLst>
              <a:ext uri="{FF2B5EF4-FFF2-40B4-BE49-F238E27FC236}">
                <a16:creationId xmlns="" xmlns:a16="http://schemas.microsoft.com/office/drawing/2014/main" id="{543C2CB3-04CB-4934-BCB6-BDA103BA202C}"/>
              </a:ext>
            </a:extLst>
          </p:cNvPr>
          <p:cNvSpPr/>
          <p:nvPr/>
        </p:nvSpPr>
        <p:spPr>
          <a:xfrm>
            <a:off x="2195736" y="4077072"/>
            <a:ext cx="3024336" cy="2150843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 smtClean="0"/>
              <a:t>Smeđi medvjed za </a:t>
            </a:r>
            <a:r>
              <a:rPr lang="hr-HR" sz="2000" dirty="0"/>
              <a:t>vrijeme zimskog mirovanja troši rezervnu hranu.</a:t>
            </a:r>
          </a:p>
        </p:txBody>
      </p:sp>
    </p:spTree>
    <p:extLst>
      <p:ext uri="{BB962C8B-B14F-4D97-AF65-F5344CB8AC3E}">
        <p14:creationId xmlns="" xmlns:p14="http://schemas.microsoft.com/office/powerpoint/2010/main" val="420496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99186007-41CF-4FB8-907F-C00C7345B0AE}"/>
              </a:ext>
            </a:extLst>
          </p:cNvPr>
          <p:cNvSpPr txBox="1"/>
          <p:nvPr/>
        </p:nvSpPr>
        <p:spPr>
          <a:xfrm>
            <a:off x="395536" y="1124744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U procesima nastanka i iskorištavanja hrane događaju se različite </a:t>
            </a:r>
            <a:r>
              <a:rPr lang="hr-HR" sz="2400" dirty="0">
                <a:solidFill>
                  <a:schemeClr val="tx2"/>
                </a:solidFill>
              </a:rPr>
              <a:t>pretvorbe energije </a:t>
            </a:r>
            <a:r>
              <a:rPr lang="hr-HR" sz="2400" dirty="0"/>
              <a:t>iz jednog oblika u drugi.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b="1" dirty="0"/>
              <a:t>Energija nikad ne nestaje, samo se pretvara u druge oblike energije.</a:t>
            </a:r>
          </a:p>
        </p:txBody>
      </p:sp>
      <p:pic>
        <p:nvPicPr>
          <p:cNvPr id="7172" name="Picture 4" descr="Action, Athletes, Competition, Hurdle, Men, People">
            <a:extLst>
              <a:ext uri="{FF2B5EF4-FFF2-40B4-BE49-F238E27FC236}">
                <a16:creationId xmlns="" xmlns:a16="http://schemas.microsoft.com/office/drawing/2014/main" id="{5508E06D-D64F-4E7C-BF0C-761EE62A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927961" cy="2771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wimmers, Swimming, Pool, Olympic Pool, Race">
            <a:extLst>
              <a:ext uri="{FF2B5EF4-FFF2-40B4-BE49-F238E27FC236}">
                <a16:creationId xmlns="" xmlns:a16="http://schemas.microsoft.com/office/drawing/2014/main" id="{1FB04887-32E2-4189-9E33-99CCF73D4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108165" cy="24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Waterfall, Creek, Running Water, Stream, Nature, Water">
            <a:extLst>
              <a:ext uri="{FF2B5EF4-FFF2-40B4-BE49-F238E27FC236}">
                <a16:creationId xmlns="" xmlns:a16="http://schemas.microsoft.com/office/drawing/2014/main" id="{2A3CCE8D-3FFD-431C-8998-4FC7E427B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98393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97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="" xmlns:a16="http://schemas.microsoft.com/office/drawing/2014/main" id="{B1A4A0B2-4B37-4444-BAD6-DC4BFE515C0A}"/>
              </a:ext>
            </a:extLst>
          </p:cNvPr>
          <p:cNvSpPr/>
          <p:nvPr/>
        </p:nvSpPr>
        <p:spPr>
          <a:xfrm>
            <a:off x="611560" y="1772816"/>
            <a:ext cx="7704856" cy="31278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800" b="1" dirty="0"/>
              <a:t>Izlazna </a:t>
            </a:r>
            <a:r>
              <a:rPr lang="hr-HR" sz="2800" b="1" dirty="0" smtClean="0"/>
              <a:t>kartica</a:t>
            </a:r>
            <a:endParaRPr lang="hr-HR" sz="2800" b="1" dirty="0"/>
          </a:p>
          <a:p>
            <a:pPr marL="342900" indent="-342900">
              <a:buAutoNum type="arabicPeriod"/>
            </a:pPr>
            <a:r>
              <a:rPr lang="hr-HR" sz="2800" dirty="0"/>
              <a:t>Objasnite kako do hrane dolazi stablo hrasta, </a:t>
            </a:r>
            <a:r>
              <a:rPr lang="hr-HR" sz="2800" dirty="0" smtClean="0"/>
              <a:t>a</a:t>
            </a:r>
          </a:p>
          <a:p>
            <a:pPr marL="342900" indent="-342900"/>
            <a:r>
              <a:rPr lang="hr-HR" sz="2800" dirty="0" smtClean="0"/>
              <a:t>kako </a:t>
            </a:r>
            <a:r>
              <a:rPr lang="hr-HR" sz="2800" dirty="0"/>
              <a:t>vjeverica.</a:t>
            </a:r>
          </a:p>
          <a:p>
            <a:r>
              <a:rPr lang="hr-HR" sz="2800" dirty="0"/>
              <a:t>2. Što bi se dogodilo kada bi naše tijelo </a:t>
            </a:r>
            <a:r>
              <a:rPr lang="hr-HR" sz="2800" dirty="0" smtClean="0"/>
              <a:t>ostalo         bez energije?</a:t>
            </a:r>
            <a:endParaRPr lang="hr-HR" sz="2800" dirty="0"/>
          </a:p>
          <a:p>
            <a:r>
              <a:rPr lang="hr-HR" sz="2800" dirty="0"/>
              <a:t>3. Zašto se medvjed </a:t>
            </a:r>
            <a:r>
              <a:rPr lang="hr-HR" sz="2800" dirty="0" smtClean="0"/>
              <a:t>tijekom </a:t>
            </a:r>
            <a:r>
              <a:rPr lang="hr-HR" sz="2800" dirty="0"/>
              <a:t>ljeta prekomjerno hrani?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="" xmlns:a16="http://schemas.microsoft.com/office/drawing/2014/main" id="{CF0B6257-A96D-4EEF-B2E6-96034F679141}"/>
              </a:ext>
            </a:extLst>
          </p:cNvPr>
          <p:cNvSpPr/>
          <p:nvPr/>
        </p:nvSpPr>
        <p:spPr>
          <a:xfrm>
            <a:off x="4644008" y="5085184"/>
            <a:ext cx="4026274" cy="16561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fotosinteza, svjetlosna energija, mineralne tvari, ugljikov dioksid, šećer, škrob, hranjive tvari, ulje, masti, rezervna hrana, kemijska energija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93D582A9-2D5F-404C-BBAF-A3DBA19DECFF}"/>
              </a:ext>
            </a:extLst>
          </p:cNvPr>
          <p:cNvSpPr txBox="1"/>
          <p:nvPr/>
        </p:nvSpPr>
        <p:spPr>
          <a:xfrm>
            <a:off x="1043608" y="5157192"/>
            <a:ext cx="345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2"/>
              </a:rPr>
              <a:t>Provjerite svoje znanje</a:t>
            </a:r>
            <a:endParaRPr lang="hr-HR" sz="2800" dirty="0"/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4F39EF6A-B357-49D6-A14D-FD668423FD02}"/>
              </a:ext>
            </a:extLst>
          </p:cNvPr>
          <p:cNvSpPr txBox="1"/>
          <p:nvPr/>
        </p:nvSpPr>
        <p:spPr>
          <a:xfrm>
            <a:off x="611560" y="119675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Za kraj…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085184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3711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pic>
        <p:nvPicPr>
          <p:cNvPr id="1026" name="Picture 2" descr="Vegetables, Fruits, Food, Artichoke, Banana, Berries">
            <a:extLst>
              <a:ext uri="{FF2B5EF4-FFF2-40B4-BE49-F238E27FC236}">
                <a16:creationId xmlns="" xmlns:a16="http://schemas.microsoft.com/office/drawing/2014/main" id="{4C6AB8EE-B65F-45B3-B245-687167ED2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267744"/>
            <a:ext cx="6563072" cy="415139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hr-HR" sz="3600" dirty="0">
                <a:solidFill>
                  <a:schemeClr val="tx2"/>
                </a:solidFill>
              </a:rPr>
              <a:t>U hrani je zarobljena Sunčeva energija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="" xmlns:a16="http://schemas.microsoft.com/office/drawing/2014/main" id="{0F184331-EB66-47C0-B981-36C8A0720AF3}"/>
              </a:ext>
            </a:extLst>
          </p:cNvPr>
          <p:cNvSpPr/>
          <p:nvPr/>
        </p:nvSpPr>
        <p:spPr>
          <a:xfrm>
            <a:off x="539552" y="1340768"/>
            <a:ext cx="2952328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hrana, ugljikov dioksid, kisik, svjetlost, tlo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="" xmlns:a16="http://schemas.microsoft.com/office/drawing/2014/main" id="{E54EC21F-F290-4DDA-941F-0BD258C9FFC5}"/>
              </a:ext>
            </a:extLst>
          </p:cNvPr>
          <p:cNvSpPr/>
          <p:nvPr/>
        </p:nvSpPr>
        <p:spPr>
          <a:xfrm>
            <a:off x="915678" y="3316449"/>
            <a:ext cx="7488832" cy="30586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800" b="1" dirty="0"/>
              <a:t>Ulazna </a:t>
            </a:r>
            <a:r>
              <a:rPr lang="hr-HR" sz="2800" b="1" dirty="0" smtClean="0"/>
              <a:t>kartica</a:t>
            </a:r>
            <a:endParaRPr lang="hr-HR" sz="2800" b="1" dirty="0"/>
          </a:p>
          <a:p>
            <a:pPr marL="342900" indent="-342900">
              <a:buAutoNum type="arabicPeriod"/>
            </a:pPr>
            <a:r>
              <a:rPr lang="hr-HR" sz="2800" dirty="0"/>
              <a:t>Zašto kažemo da je Sunce izvor života na Zemlji?</a:t>
            </a:r>
          </a:p>
          <a:p>
            <a:pPr marL="342900" indent="-342900">
              <a:buAutoNum type="arabicPeriod"/>
            </a:pPr>
            <a:r>
              <a:rPr lang="hr-HR" sz="2800" dirty="0"/>
              <a:t>S kojim su životnim uvjetima povezani oblici energije koji na Zemlju dolaze sa Sunca?</a:t>
            </a:r>
          </a:p>
          <a:p>
            <a:pPr marL="342900" indent="-342900">
              <a:buAutoNum type="arabicPeriod"/>
            </a:pPr>
            <a:r>
              <a:rPr lang="hr-HR" sz="2800" dirty="0"/>
              <a:t>Pretpostavite što bi se dogodilo da sutra nestane Sunce.</a:t>
            </a:r>
          </a:p>
        </p:txBody>
      </p:sp>
      <p:sp>
        <p:nvSpPr>
          <p:cNvPr id="5" name="Oblak 4">
            <a:extLst>
              <a:ext uri="{FF2B5EF4-FFF2-40B4-BE49-F238E27FC236}">
                <a16:creationId xmlns="" xmlns:a16="http://schemas.microsoft.com/office/drawing/2014/main" id="{16C346E9-B788-41DF-B3FE-9AFAF48F1931}"/>
              </a:ext>
            </a:extLst>
          </p:cNvPr>
          <p:cNvSpPr/>
          <p:nvPr/>
        </p:nvSpPr>
        <p:spPr>
          <a:xfrm>
            <a:off x="3419872" y="1988840"/>
            <a:ext cx="2736304" cy="14401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PONOVIMO:</a:t>
            </a:r>
          </a:p>
        </p:txBody>
      </p:sp>
      <p:pic>
        <p:nvPicPr>
          <p:cNvPr id="2050" name="Picture 2" descr="Sun, Sunny, Weather, Sunshine, Yellow, Forecast">
            <a:extLst>
              <a:ext uri="{FF2B5EF4-FFF2-40B4-BE49-F238E27FC236}">
                <a16:creationId xmlns="" xmlns:a16="http://schemas.microsoft.com/office/drawing/2014/main" id="{9ED9B997-F6EE-46B4-B26E-EF88459D8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4227006" cy="4256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10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on, Prey, Gnu, Breakfast, Young Animal, Lion Cub">
            <a:extLst>
              <a:ext uri="{FF2B5EF4-FFF2-40B4-BE49-F238E27FC236}">
                <a16:creationId xmlns="" xmlns:a16="http://schemas.microsoft.com/office/drawing/2014/main" id="{945270AB-D4A5-4FF7-BF6C-AB8CDBC4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wl, Eagle Owl, Bird Of Prey, Raptor, Bird, Wild Bird">
            <a:extLst>
              <a:ext uri="{FF2B5EF4-FFF2-40B4-BE49-F238E27FC236}">
                <a16:creationId xmlns="" xmlns:a16="http://schemas.microsoft.com/office/drawing/2014/main" id="{1B46C6AB-8B7A-45C9-848B-EE5756B9E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899855" cy="2898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9C61B4A5-205F-4050-89FA-AA2B0A7AD54E}"/>
              </a:ext>
            </a:extLst>
          </p:cNvPr>
          <p:cNvSpPr txBox="1"/>
          <p:nvPr/>
        </p:nvSpPr>
        <p:spPr>
          <a:xfrm>
            <a:off x="5004048" y="1124744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Živa bića za svoj rast, razvitak i sve životne procese trebaju energiju koju dobivaju iz hrane. Većina ih hranu pronalazi u svojem okolišu.</a:t>
            </a:r>
          </a:p>
          <a:p>
            <a:endParaRPr lang="hr-HR" dirty="0"/>
          </a:p>
        </p:txBody>
      </p:sp>
      <p:sp>
        <p:nvSpPr>
          <p:cNvPr id="5" name="Oblak 4">
            <a:extLst>
              <a:ext uri="{FF2B5EF4-FFF2-40B4-BE49-F238E27FC236}">
                <a16:creationId xmlns="" xmlns:a16="http://schemas.microsoft.com/office/drawing/2014/main" id="{4EEF985D-D3E1-4F7E-9539-0E5694306192}"/>
              </a:ext>
            </a:extLst>
          </p:cNvPr>
          <p:cNvSpPr/>
          <p:nvPr/>
        </p:nvSpPr>
        <p:spPr>
          <a:xfrm>
            <a:off x="467544" y="3841044"/>
            <a:ext cx="3960439" cy="25202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Kako vaše tijelo dolazi do energije?</a:t>
            </a:r>
          </a:p>
          <a:p>
            <a:pPr algn="ctr"/>
            <a:r>
              <a:rPr lang="hr-HR" sz="2400" dirty="0"/>
              <a:t>Za što vam je sve </a:t>
            </a:r>
            <a:r>
              <a:rPr lang="hr-HR" sz="2400" dirty="0" smtClean="0"/>
              <a:t>potrebna energija? </a:t>
            </a:r>
            <a:endParaRPr lang="hr-HR" sz="2400" dirty="0"/>
          </a:p>
        </p:txBody>
      </p:sp>
    </p:spTree>
    <p:extLst>
      <p:ext uri="{BB962C8B-B14F-4D97-AF65-F5344CB8AC3E}">
        <p14:creationId xmlns="" xmlns:p14="http://schemas.microsoft.com/office/powerpoint/2010/main" val="29298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25D6EA78-564D-4FB0-8060-650AE56186C4}"/>
              </a:ext>
            </a:extLst>
          </p:cNvPr>
          <p:cNvSpPr txBox="1"/>
          <p:nvPr/>
        </p:nvSpPr>
        <p:spPr>
          <a:xfrm>
            <a:off x="467544" y="112474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Biljke mogu same sebi stvarati hranu u procesu koji se zove </a:t>
            </a:r>
            <a:r>
              <a:rPr lang="hr-HR" sz="2400" b="1" dirty="0">
                <a:solidFill>
                  <a:schemeClr val="tx2"/>
                </a:solidFill>
              </a:rPr>
              <a:t>FOTOSINTEZA</a:t>
            </a:r>
            <a:r>
              <a:rPr lang="hr-HR" sz="2400" dirty="0"/>
              <a:t>.</a:t>
            </a:r>
          </a:p>
        </p:txBody>
      </p:sp>
      <p:pic>
        <p:nvPicPr>
          <p:cNvPr id="4100" name="Picture 4" descr="image alt">
            <a:extLst>
              <a:ext uri="{FF2B5EF4-FFF2-40B4-BE49-F238E27FC236}">
                <a16:creationId xmlns="" xmlns:a16="http://schemas.microsoft.com/office/drawing/2014/main" id="{F7F8104E-5D99-44EE-A8FD-A0F922F7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5256584" cy="4693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ravokutnik: zaobljeni kutovi 21">
            <a:extLst>
              <a:ext uri="{FF2B5EF4-FFF2-40B4-BE49-F238E27FC236}">
                <a16:creationId xmlns="" xmlns:a16="http://schemas.microsoft.com/office/drawing/2014/main" id="{FF29BA6E-5FA6-42ED-B842-81F554E7D88D}"/>
              </a:ext>
            </a:extLst>
          </p:cNvPr>
          <p:cNvSpPr/>
          <p:nvPr/>
        </p:nvSpPr>
        <p:spPr>
          <a:xfrm>
            <a:off x="4139952" y="2564904"/>
            <a:ext cx="1348420" cy="510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SVJETLOST</a:t>
            </a:r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="" xmlns:a16="http://schemas.microsoft.com/office/drawing/2014/main" id="{C8030265-CB22-429F-88BB-1F1E1A5C74C6}"/>
              </a:ext>
            </a:extLst>
          </p:cNvPr>
          <p:cNvSpPr/>
          <p:nvPr/>
        </p:nvSpPr>
        <p:spPr>
          <a:xfrm>
            <a:off x="6012160" y="6237312"/>
            <a:ext cx="1440160" cy="510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MINERALNE TVARI</a:t>
            </a:r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="" xmlns:a16="http://schemas.microsoft.com/office/drawing/2014/main" id="{28AB9207-E8A9-4EA8-9170-F29C350864BD}"/>
              </a:ext>
            </a:extLst>
          </p:cNvPr>
          <p:cNvSpPr/>
          <p:nvPr/>
        </p:nvSpPr>
        <p:spPr>
          <a:xfrm>
            <a:off x="2699792" y="5949280"/>
            <a:ext cx="1152128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VODA</a:t>
            </a:r>
          </a:p>
        </p:txBody>
      </p:sp>
      <p:sp>
        <p:nvSpPr>
          <p:cNvPr id="27" name="Pravokutnik: zaobljeni kutovi 26">
            <a:extLst>
              <a:ext uri="{FF2B5EF4-FFF2-40B4-BE49-F238E27FC236}">
                <a16:creationId xmlns="" xmlns:a16="http://schemas.microsoft.com/office/drawing/2014/main" id="{9186409F-F037-4B64-9BE9-E0A67133FB40}"/>
              </a:ext>
            </a:extLst>
          </p:cNvPr>
          <p:cNvSpPr/>
          <p:nvPr/>
        </p:nvSpPr>
        <p:spPr>
          <a:xfrm>
            <a:off x="2267744" y="4365104"/>
            <a:ext cx="1727700" cy="508287"/>
          </a:xfrm>
          <a:prstGeom prst="roundRect">
            <a:avLst>
              <a:gd name="adj" fmla="val 219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UGLJIKOV DIOKSID</a:t>
            </a:r>
          </a:p>
        </p:txBody>
      </p:sp>
      <p:sp>
        <p:nvSpPr>
          <p:cNvPr id="29" name="Pravokutnik: zaobljeni kutovi 28">
            <a:extLst>
              <a:ext uri="{FF2B5EF4-FFF2-40B4-BE49-F238E27FC236}">
                <a16:creationId xmlns="" xmlns:a16="http://schemas.microsoft.com/office/drawing/2014/main" id="{82B91CF3-535D-45C3-B557-9BF6C9BC71AC}"/>
              </a:ext>
            </a:extLst>
          </p:cNvPr>
          <p:cNvSpPr/>
          <p:nvPr/>
        </p:nvSpPr>
        <p:spPr>
          <a:xfrm>
            <a:off x="6084168" y="2780928"/>
            <a:ext cx="1331779" cy="4362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KISIK</a:t>
            </a:r>
          </a:p>
        </p:txBody>
      </p:sp>
    </p:spTree>
    <p:extLst>
      <p:ext uri="{BB962C8B-B14F-4D97-AF65-F5344CB8AC3E}">
        <p14:creationId xmlns="" xmlns:p14="http://schemas.microsoft.com/office/powerpoint/2010/main" val="138272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304E11B8-9F5C-4C2A-98EF-E5726CCBF390}"/>
              </a:ext>
            </a:extLst>
          </p:cNvPr>
          <p:cNvSpPr txBox="1"/>
          <p:nvPr/>
        </p:nvSpPr>
        <p:spPr>
          <a:xfrm>
            <a:off x="323528" y="1196752"/>
            <a:ext cx="740360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Hrana nastala u procesu fotosinteze jest</a:t>
            </a:r>
            <a:r>
              <a:rPr lang="hr-HR" sz="2400" dirty="0">
                <a:solidFill>
                  <a:schemeClr val="tx2"/>
                </a:solidFill>
              </a:rPr>
              <a:t> ŠEĆER</a:t>
            </a:r>
            <a:r>
              <a:rPr lang="hr-HR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Biljke iskoriste dio šećera za rast i razvoj, a dio se skladišti u različitim dijelovima biljke u obliku koji se zove </a:t>
            </a:r>
            <a:r>
              <a:rPr lang="hr-HR" sz="2400" dirty="0">
                <a:solidFill>
                  <a:schemeClr val="tx2"/>
                </a:solidFill>
              </a:rPr>
              <a:t>škrob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>
                <a:hlinkClick r:id="rId2"/>
              </a:rPr>
              <a:t>Što je biljkama hrana</a:t>
            </a:r>
            <a:endParaRPr lang="hr-HR" sz="2400" dirty="0"/>
          </a:p>
          <a:p>
            <a:r>
              <a:rPr lang="hr-HR" sz="2400" dirty="0"/>
              <a:t>Radna bilježnica </a:t>
            </a:r>
            <a:r>
              <a:rPr lang="hr-HR" sz="2400" dirty="0" smtClean="0"/>
              <a:t>27. stranica</a:t>
            </a:r>
            <a:endParaRPr lang="hr-HR" sz="2400" dirty="0"/>
          </a:p>
          <a:p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Hranjiva vrijednost šećera i škroba nastala je</a:t>
            </a:r>
          </a:p>
          <a:p>
            <a:r>
              <a:rPr lang="hr-HR" sz="2400" dirty="0"/>
              <a:t>     djelovanjem energije Sunca pri čemu biljke</a:t>
            </a:r>
          </a:p>
          <a:p>
            <a:r>
              <a:rPr lang="hr-HR" sz="2400" dirty="0"/>
              <a:t>     svjetlosnu energiju zarobe u hrani.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Hrana sadržava </a:t>
            </a:r>
            <a:r>
              <a:rPr lang="hr-HR" sz="2400" dirty="0">
                <a:solidFill>
                  <a:schemeClr val="tx2"/>
                </a:solidFill>
              </a:rPr>
              <a:t>KEMIJSKU ENERGIJU </a:t>
            </a:r>
            <a:r>
              <a:rPr lang="hr-HR" sz="2400" dirty="0"/>
              <a:t>– oblik energije koji je pretvorbom nastao iz svjetlosne. </a:t>
            </a:r>
          </a:p>
          <a:p>
            <a:endParaRPr lang="hr-HR" sz="2000" dirty="0"/>
          </a:p>
          <a:p>
            <a:endParaRPr lang="hr-HR" dirty="0"/>
          </a:p>
        </p:txBody>
      </p:sp>
      <p:pic>
        <p:nvPicPr>
          <p:cNvPr id="4" name="Picture 2" descr="Sun, Sunny, Weather, Sunshine, Yellow, Forecast">
            <a:extLst>
              <a:ext uri="{FF2B5EF4-FFF2-40B4-BE49-F238E27FC236}">
                <a16:creationId xmlns="" xmlns:a16="http://schemas.microsoft.com/office/drawing/2014/main" id="{4C933700-CA2A-4DED-A826-1490A83B7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3523012" cy="3547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905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ereal, Spoon, Milk, Cheerios, Children, Kid, Morning">
            <a:extLst>
              <a:ext uri="{FF2B5EF4-FFF2-40B4-BE49-F238E27FC236}">
                <a16:creationId xmlns="" xmlns:a16="http://schemas.microsoft.com/office/drawing/2014/main" id="{C3B1DB3B-9727-4266-BE93-B44D3356F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50" r="30965"/>
          <a:stretch/>
        </p:blipFill>
        <p:spPr bwMode="auto">
          <a:xfrm>
            <a:off x="539552" y="1556792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1E9671C5-64FE-44D2-8CA9-9958BCF84451}"/>
              </a:ext>
            </a:extLst>
          </p:cNvPr>
          <p:cNvSpPr txBox="1"/>
          <p:nvPr/>
        </p:nvSpPr>
        <p:spPr>
          <a:xfrm>
            <a:off x="4648200" y="1124744"/>
            <a:ext cx="4038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 err="1"/>
              <a:t>Hranjive</a:t>
            </a:r>
            <a:r>
              <a:rPr lang="en-US" sz="2800" dirty="0"/>
              <a:t> se </a:t>
            </a:r>
            <a:r>
              <a:rPr lang="en-US" sz="2800" dirty="0" err="1"/>
              <a:t>tvari</a:t>
            </a:r>
            <a:r>
              <a:rPr lang="en-US" sz="2800" dirty="0"/>
              <a:t> u </a:t>
            </a:r>
            <a:r>
              <a:rPr lang="en-US" sz="2800" dirty="0" err="1"/>
              <a:t>našem</a:t>
            </a:r>
            <a:r>
              <a:rPr lang="en-US" sz="2800" dirty="0"/>
              <a:t> </a:t>
            </a:r>
            <a:r>
              <a:rPr lang="en-US" sz="2800" dirty="0" err="1"/>
              <a:t>probavnom</a:t>
            </a:r>
            <a:r>
              <a:rPr lang="en-US" sz="2800" dirty="0"/>
              <a:t> </a:t>
            </a:r>
            <a:r>
              <a:rPr lang="en-US" sz="2800" dirty="0" err="1"/>
              <a:t>sustavu</a:t>
            </a:r>
            <a:r>
              <a:rPr lang="en-US" sz="2800" dirty="0"/>
              <a:t> </a:t>
            </a:r>
            <a:r>
              <a:rPr lang="en-US" sz="2800" dirty="0" err="1"/>
              <a:t>razgrađuju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oslobađa</a:t>
            </a:r>
            <a:r>
              <a:rPr lang="en-US" sz="2800" dirty="0"/>
              <a:t> se </a:t>
            </a:r>
            <a:r>
              <a:rPr lang="en-US" sz="2800" dirty="0" err="1"/>
              <a:t>energija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</a:t>
            </a:r>
            <a:r>
              <a:rPr lang="en-US" sz="2800" dirty="0" err="1"/>
              <a:t>nam</a:t>
            </a:r>
            <a:r>
              <a:rPr lang="en-US" sz="2800" dirty="0"/>
              <a:t> </a:t>
            </a:r>
            <a:r>
              <a:rPr lang="en-US" sz="2800" dirty="0" err="1"/>
              <a:t>omogućuje</a:t>
            </a:r>
            <a:r>
              <a:rPr lang="en-US" sz="2800" dirty="0"/>
              <a:t> </a:t>
            </a:r>
            <a:r>
              <a:rPr lang="en-US" sz="2800" dirty="0" err="1"/>
              <a:t>rast</a:t>
            </a:r>
            <a:r>
              <a:rPr lang="en-US" sz="2800" dirty="0"/>
              <a:t>, </a:t>
            </a:r>
            <a:r>
              <a:rPr lang="en-US" sz="2800" dirty="0" err="1"/>
              <a:t>kretanje</a:t>
            </a:r>
            <a:r>
              <a:rPr lang="en-US" sz="2800" dirty="0"/>
              <a:t>, rad </a:t>
            </a:r>
            <a:r>
              <a:rPr lang="en-US" sz="2800" dirty="0" err="1"/>
              <a:t>svih</a:t>
            </a:r>
            <a:r>
              <a:rPr lang="en-US" sz="2800" dirty="0"/>
              <a:t> </a:t>
            </a:r>
            <a:r>
              <a:rPr lang="en-US" sz="2800" dirty="0" err="1"/>
              <a:t>naših</a:t>
            </a:r>
            <a:r>
              <a:rPr lang="en-US" sz="2800" dirty="0"/>
              <a:t> organa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zagrijavanje</a:t>
            </a:r>
            <a:r>
              <a:rPr lang="en-US" sz="2800" dirty="0"/>
              <a:t> </a:t>
            </a:r>
            <a:r>
              <a:rPr lang="en-US" sz="2800" dirty="0" err="1"/>
              <a:t>tijela</a:t>
            </a:r>
            <a:r>
              <a:rPr lang="en-US" sz="2800" dirty="0"/>
              <a:t>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 err="1"/>
              <a:t>Hrana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namirnice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sadržavaju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HRANJIVE TVARI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73128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698BA9BB-D031-452C-96C6-1F2385D52A67}"/>
              </a:ext>
            </a:extLst>
          </p:cNvPr>
          <p:cNvSpPr txBox="1"/>
          <p:nvPr/>
        </p:nvSpPr>
        <p:spPr>
          <a:xfrm>
            <a:off x="467544" y="1196752"/>
            <a:ext cx="7632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Rezervna hrana i skladištenje </a:t>
            </a:r>
            <a:r>
              <a:rPr lang="hr-HR" sz="2800" dirty="0" smtClean="0">
                <a:solidFill>
                  <a:schemeClr val="tx2"/>
                </a:solidFill>
              </a:rPr>
              <a:t>energije</a:t>
            </a:r>
            <a:endParaRPr lang="hr-HR" sz="2800" dirty="0">
              <a:solidFill>
                <a:schemeClr val="tx2"/>
              </a:solidFill>
            </a:endParaRPr>
          </a:p>
          <a:p>
            <a:endParaRPr lang="hr-HR" dirty="0" smtClean="0">
              <a:hlinkClick r:id="rId2"/>
            </a:endParaRPr>
          </a:p>
          <a:p>
            <a:r>
              <a:rPr lang="hr-HR" dirty="0" smtClean="0">
                <a:hlinkClick r:id="rId2"/>
              </a:rPr>
              <a:t> </a:t>
            </a:r>
            <a:r>
              <a:rPr lang="hr-HR" sz="2400" dirty="0">
                <a:hlinkClick r:id="rId2"/>
              </a:rPr>
              <a:t>Istraži</a:t>
            </a:r>
            <a:endParaRPr lang="hr-HR" sz="2400" dirty="0"/>
          </a:p>
          <a:p>
            <a:r>
              <a:rPr lang="hr-HR" sz="2400" dirty="0">
                <a:solidFill>
                  <a:srgbClr val="0000FF"/>
                </a:solidFill>
              </a:rPr>
              <a:t>Gdje biljka čuva rezervnu hranu </a:t>
            </a:r>
            <a:r>
              <a:rPr lang="hr-HR" sz="2400" dirty="0" smtClean="0">
                <a:solidFill>
                  <a:srgbClr val="0000FF"/>
                </a:solidFill>
              </a:rPr>
              <a:t>DDS</a:t>
            </a:r>
            <a:endParaRPr lang="hr-HR" sz="2400" dirty="0">
              <a:solidFill>
                <a:srgbClr val="0000FF"/>
              </a:solidFill>
            </a:endParaRPr>
          </a:p>
          <a:p>
            <a:endParaRPr lang="hr-HR" sz="2400" dirty="0"/>
          </a:p>
          <a:p>
            <a:endParaRPr lang="hr-HR" sz="2400" dirty="0"/>
          </a:p>
          <a:p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E763368-D9C2-4254-90F5-CB09F35C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916832"/>
            <a:ext cx="504056" cy="48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524002ED-93F6-41E6-A92C-B976C2AF92E7}"/>
              </a:ext>
            </a:extLst>
          </p:cNvPr>
          <p:cNvSpPr txBox="1"/>
          <p:nvPr/>
        </p:nvSpPr>
        <p:spPr>
          <a:xfrm>
            <a:off x="179512" y="2564904"/>
            <a:ext cx="48965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U nekih se biljaka pričuve hranjivih tvari u obliku škroba spremaju u njihovim podzemnim dijelovima. </a:t>
            </a:r>
          </a:p>
          <a:p>
            <a:pPr marL="342900" indent="-342900"/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Neke biljke u plodovima i sjemenkama spremaju hranjive tvari u obliku ulja pa su ti njihovi dijelovi vrlo hranjivi i bogati energijom.</a:t>
            </a:r>
          </a:p>
          <a:p>
            <a:endParaRPr lang="hr-HR" sz="2400" dirty="0"/>
          </a:p>
          <a:p>
            <a:endParaRPr lang="hr-HR" dirty="0"/>
          </a:p>
        </p:txBody>
      </p:sp>
      <p:pic>
        <p:nvPicPr>
          <p:cNvPr id="7" name="Slika 6" descr="Slika na kojoj se prikazuje trava, sjedenje, malo, smeđe&#10;&#10;Opis je automatski generiran">
            <a:extLst>
              <a:ext uri="{FF2B5EF4-FFF2-40B4-BE49-F238E27FC236}">
                <a16:creationId xmlns="" xmlns:a16="http://schemas.microsoft.com/office/drawing/2014/main" id="{AC9918F3-7D6A-44EF-93F8-12D4776A3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84444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lačić: strelica prema gore 8">
            <a:extLst>
              <a:ext uri="{FF2B5EF4-FFF2-40B4-BE49-F238E27FC236}">
                <a16:creationId xmlns="" xmlns:a16="http://schemas.microsoft.com/office/drawing/2014/main" id="{BC74FF32-4D11-42EB-8D59-9DEB93D24D55}"/>
              </a:ext>
            </a:extLst>
          </p:cNvPr>
          <p:cNvSpPr/>
          <p:nvPr/>
        </p:nvSpPr>
        <p:spPr>
          <a:xfrm>
            <a:off x="5220072" y="5445224"/>
            <a:ext cx="3600400" cy="108012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Krumpir – rezervna hrana sprema se u podzemnoj </a:t>
            </a:r>
            <a:r>
              <a:rPr lang="hr-HR" sz="2000" dirty="0" smtClean="0"/>
              <a:t>stabljici.</a:t>
            </a: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166376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6123F016-C5EA-4CE7-ABB9-75958D34B869}"/>
              </a:ext>
            </a:extLst>
          </p:cNvPr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 err="1"/>
              <a:t>Životinje</a:t>
            </a:r>
            <a:r>
              <a:rPr lang="en-US" sz="2800" dirty="0"/>
              <a:t> u </a:t>
            </a:r>
            <a:r>
              <a:rPr lang="en-US" sz="2800" dirty="0" err="1"/>
              <a:t>svojem</a:t>
            </a:r>
            <a:r>
              <a:rPr lang="en-US" sz="2800" dirty="0"/>
              <a:t> </a:t>
            </a:r>
            <a:r>
              <a:rPr lang="en-US" sz="2800" dirty="0" err="1"/>
              <a:t>tijelu</a:t>
            </a:r>
            <a:r>
              <a:rPr lang="en-US" sz="2800" dirty="0"/>
              <a:t> </a:t>
            </a:r>
            <a:r>
              <a:rPr lang="en-US" sz="2800" dirty="0" err="1"/>
              <a:t>odlažu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tx2"/>
                </a:solidFill>
              </a:rPr>
              <a:t>rezervnu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hranu</a:t>
            </a:r>
            <a:r>
              <a:rPr lang="en-US" sz="2800" dirty="0" smtClean="0"/>
              <a:t>, </a:t>
            </a:r>
            <a:r>
              <a:rPr lang="en-US" sz="2800" dirty="0" err="1"/>
              <a:t>najviše</a:t>
            </a:r>
            <a:r>
              <a:rPr lang="en-US" sz="2800" dirty="0"/>
              <a:t> u </a:t>
            </a:r>
            <a:r>
              <a:rPr lang="en-US" sz="2800" dirty="0" err="1"/>
              <a:t>obliku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tx2"/>
                </a:solidFill>
              </a:rPr>
              <a:t>masti</a:t>
            </a:r>
            <a:r>
              <a:rPr lang="en-US" sz="2800" dirty="0"/>
              <a:t>. </a:t>
            </a:r>
            <a:endParaRPr lang="hr-HR" sz="2800" dirty="0"/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Ta </a:t>
            </a:r>
            <a:r>
              <a:rPr lang="en-US" sz="2800" dirty="0" err="1"/>
              <a:t>će</a:t>
            </a:r>
            <a:r>
              <a:rPr lang="en-US" sz="2800" dirty="0"/>
              <a:t> se mast </a:t>
            </a:r>
            <a:r>
              <a:rPr lang="en-US" sz="2800" dirty="0" err="1"/>
              <a:t>trošiti</a:t>
            </a:r>
            <a:r>
              <a:rPr lang="en-US" sz="2800" dirty="0"/>
              <a:t> za </a:t>
            </a:r>
            <a:r>
              <a:rPr lang="en-US" sz="2800" dirty="0" err="1"/>
              <a:t>dobivanje</a:t>
            </a:r>
            <a:r>
              <a:rPr lang="en-US" sz="2800" dirty="0"/>
              <a:t> </a:t>
            </a:r>
            <a:r>
              <a:rPr lang="en-US" sz="2800" dirty="0" err="1"/>
              <a:t>energije</a:t>
            </a:r>
            <a:r>
              <a:rPr lang="en-US" sz="2800" dirty="0"/>
              <a:t> </a:t>
            </a:r>
            <a:r>
              <a:rPr lang="en-US" sz="2800" dirty="0" err="1"/>
              <a:t>kad</a:t>
            </a:r>
            <a:r>
              <a:rPr lang="en-US" sz="2800" dirty="0"/>
              <a:t> </a:t>
            </a:r>
            <a:r>
              <a:rPr lang="en-US" sz="2800" dirty="0" err="1"/>
              <a:t>životinja</a:t>
            </a:r>
            <a:r>
              <a:rPr lang="en-US" sz="2800" dirty="0"/>
              <a:t> </a:t>
            </a:r>
            <a:r>
              <a:rPr lang="en-US" sz="2800" dirty="0" err="1"/>
              <a:t>gladuje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hr-HR" sz="2800" dirty="0" smtClean="0"/>
              <a:t>kad</a:t>
            </a:r>
            <a:r>
              <a:rPr lang="en-US" sz="2800" dirty="0" smtClean="0"/>
              <a:t> </a:t>
            </a:r>
            <a:r>
              <a:rPr lang="en-US" sz="2800" dirty="0" err="1"/>
              <a:t>spava</a:t>
            </a:r>
            <a:r>
              <a:rPr lang="en-US" sz="2800" dirty="0"/>
              <a:t> </a:t>
            </a:r>
            <a:r>
              <a:rPr lang="en-US" sz="2800" dirty="0" err="1"/>
              <a:t>zimski</a:t>
            </a:r>
            <a:r>
              <a:rPr lang="en-US" sz="2800" dirty="0"/>
              <a:t> san.</a:t>
            </a:r>
          </a:p>
        </p:txBody>
      </p:sp>
      <p:pic>
        <p:nvPicPr>
          <p:cNvPr id="8" name="Slika 7" descr="Slika na kojoj se prikazuje stijena, na otvorenom, hrpa, malo&#10;&#10;Opis je automatski generiran">
            <a:extLst>
              <a:ext uri="{FF2B5EF4-FFF2-40B4-BE49-F238E27FC236}">
                <a16:creationId xmlns="" xmlns:a16="http://schemas.microsoft.com/office/drawing/2014/main" id="{265C2B37-13D3-419A-B60C-A2784A67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65" r="22873" b="-1"/>
          <a:stretch/>
        </p:blipFill>
        <p:spPr>
          <a:xfrm>
            <a:off x="4716016" y="1412776"/>
            <a:ext cx="3530352" cy="3956382"/>
          </a:xfrm>
          <a:prstGeom prst="rect">
            <a:avLst/>
          </a:prstGeom>
          <a:noFill/>
        </p:spPr>
      </p:pic>
      <p:sp>
        <p:nvSpPr>
          <p:cNvPr id="9" name="Oblačić: strelica prema gore 8">
            <a:extLst>
              <a:ext uri="{FF2B5EF4-FFF2-40B4-BE49-F238E27FC236}">
                <a16:creationId xmlns="" xmlns:a16="http://schemas.microsoft.com/office/drawing/2014/main" id="{BDEE08C7-562C-4DD3-9281-3C701ECC3625}"/>
              </a:ext>
            </a:extLst>
          </p:cNvPr>
          <p:cNvSpPr/>
          <p:nvPr/>
        </p:nvSpPr>
        <p:spPr>
          <a:xfrm>
            <a:off x="4691055" y="5212051"/>
            <a:ext cx="3600400" cy="108012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Jež u zimskom snu</a:t>
            </a:r>
          </a:p>
        </p:txBody>
      </p:sp>
    </p:spTree>
    <p:extLst>
      <p:ext uri="{BB962C8B-B14F-4D97-AF65-F5344CB8AC3E}">
        <p14:creationId xmlns="" xmlns:p14="http://schemas.microsoft.com/office/powerpoint/2010/main" val="65330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455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NIŠTA BEZ ENERGIJE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NIŠTA BEZ ENERGIJE </dc:title>
  <dc:creator>Doroteja Domjanović-Horvat</dc:creator>
  <cp:lastModifiedBy>sk-mpovalec</cp:lastModifiedBy>
  <cp:revision>10</cp:revision>
  <dcterms:created xsi:type="dcterms:W3CDTF">2020-11-18T17:25:29Z</dcterms:created>
  <dcterms:modified xsi:type="dcterms:W3CDTF">2021-08-11T10:12:24Z</dcterms:modified>
</cp:coreProperties>
</file>